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Economica"/>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conomica-regular.fntdata"/><Relationship Id="rId14" Type="http://schemas.openxmlformats.org/officeDocument/2006/relationships/slide" Target="slides/slide9.xml"/><Relationship Id="rId17" Type="http://schemas.openxmlformats.org/officeDocument/2006/relationships/font" Target="fonts/Economica-italic.fntdata"/><Relationship Id="rId16" Type="http://schemas.openxmlformats.org/officeDocument/2006/relationships/font" Target="fonts/Economica-bold.fntdata"/><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954bc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954b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c6f8954bc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954b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c6f8954bc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8954b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c6f8954bc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8954b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c6f8954bc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8954b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c6f8954bc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8954b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c6f8954bc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8954b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41a77a6e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41a77a6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c6f8954bc_0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6f8954b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903400" y="1444250"/>
            <a:ext cx="34413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t>武汉二中2016届回校宣讲</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2019 年 11 月 15 日</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cxnSp>
        <p:nvCxnSpPr>
          <p:cNvPr id="68" name="Google Shape;68;p14"/>
          <p:cNvCxnSpPr/>
          <p:nvPr/>
        </p:nvCxnSpPr>
        <p:spPr>
          <a:xfrm>
            <a:off x="420075" y="2927037"/>
            <a:ext cx="8336100" cy="0"/>
          </a:xfrm>
          <a:prstGeom prst="straightConnector1">
            <a:avLst/>
          </a:prstGeom>
          <a:noFill/>
          <a:ln cap="flat" cmpd="sng" w="19050">
            <a:solidFill>
              <a:schemeClr val="dk1"/>
            </a:solidFill>
            <a:prstDash val="dot"/>
            <a:round/>
            <a:headEnd len="sm" w="sm" type="none"/>
            <a:tailEnd len="sm" w="sm" type="none"/>
          </a:ln>
        </p:spPr>
      </p:cxnSp>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时间线</a:t>
            </a:r>
            <a:endParaRPr/>
          </a:p>
        </p:txBody>
      </p:sp>
      <p:grpSp>
        <p:nvGrpSpPr>
          <p:cNvPr id="70" name="Google Shape;70;p14"/>
          <p:cNvGrpSpPr/>
          <p:nvPr/>
        </p:nvGrpSpPr>
        <p:grpSpPr>
          <a:xfrm>
            <a:off x="369350" y="2864883"/>
            <a:ext cx="129000" cy="770742"/>
            <a:chOff x="369350" y="2864883"/>
            <a:chExt cx="129000" cy="770742"/>
          </a:xfrm>
        </p:grpSpPr>
        <p:sp>
          <p:nvSpPr>
            <p:cNvPr id="71" name="Google Shape;71;p14"/>
            <p:cNvSpPr/>
            <p:nvPr/>
          </p:nvSpPr>
          <p:spPr>
            <a:xfrm>
              <a:off x="369350" y="2864883"/>
              <a:ext cx="129000" cy="129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4"/>
            <p:cNvCxnSpPr/>
            <p:nvPr/>
          </p:nvCxnSpPr>
          <p:spPr>
            <a:xfrm>
              <a:off x="433850" y="2991525"/>
              <a:ext cx="0" cy="644100"/>
            </a:xfrm>
            <a:prstGeom prst="straightConnector1">
              <a:avLst/>
            </a:prstGeom>
            <a:noFill/>
            <a:ln cap="flat" cmpd="sng" w="9525">
              <a:solidFill>
                <a:schemeClr val="accent1"/>
              </a:solidFill>
              <a:prstDash val="solid"/>
              <a:round/>
              <a:headEnd len="sm" w="sm" type="none"/>
              <a:tailEnd len="med" w="med" type="oval"/>
            </a:ln>
          </p:spPr>
        </p:cxnSp>
      </p:grpSp>
      <p:sp>
        <p:nvSpPr>
          <p:cNvPr id="73" name="Google Shape;73;p14"/>
          <p:cNvSpPr txBox="1"/>
          <p:nvPr>
            <p:ph idx="4294967295" type="body"/>
          </p:nvPr>
        </p:nvSpPr>
        <p:spPr>
          <a:xfrm>
            <a:off x="464100" y="3238125"/>
            <a:ext cx="21744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2019 年 10 月</a:t>
            </a:r>
            <a:endParaRPr b="1"/>
          </a:p>
          <a:p>
            <a:pPr indent="0" lvl="0" marL="0" rtl="0" algn="l">
              <a:spcBef>
                <a:spcPts val="0"/>
              </a:spcBef>
              <a:spcAft>
                <a:spcPts val="0"/>
              </a:spcAft>
              <a:buClr>
                <a:schemeClr val="dk1"/>
              </a:buClr>
              <a:buSzPts val="1100"/>
              <a:buFont typeface="Arial"/>
              <a:buNone/>
            </a:pPr>
            <a:r>
              <a:rPr lang="zh-HK" sz="1100"/>
              <a:t>决定三校联合回校宣讲，清华队内讨论会定出框架</a:t>
            </a:r>
            <a:endParaRPr sz="1100"/>
          </a:p>
        </p:txBody>
      </p:sp>
      <p:grpSp>
        <p:nvGrpSpPr>
          <p:cNvPr id="74" name="Google Shape;74;p14"/>
          <p:cNvGrpSpPr/>
          <p:nvPr/>
        </p:nvGrpSpPr>
        <p:grpSpPr>
          <a:xfrm>
            <a:off x="1553050" y="1736575"/>
            <a:ext cx="129000" cy="1254971"/>
            <a:chOff x="1553050" y="1736575"/>
            <a:chExt cx="129000" cy="1254971"/>
          </a:xfrm>
        </p:grpSpPr>
        <p:sp>
          <p:nvSpPr>
            <p:cNvPr id="75" name="Google Shape;75;p14"/>
            <p:cNvSpPr/>
            <p:nvPr/>
          </p:nvSpPr>
          <p:spPr>
            <a:xfrm>
              <a:off x="1553050" y="2862546"/>
              <a:ext cx="129000" cy="129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4"/>
            <p:cNvCxnSpPr/>
            <p:nvPr/>
          </p:nvCxnSpPr>
          <p:spPr>
            <a:xfrm rot="10800000">
              <a:off x="1614125" y="1736575"/>
              <a:ext cx="0" cy="1128300"/>
            </a:xfrm>
            <a:prstGeom prst="straightConnector1">
              <a:avLst/>
            </a:prstGeom>
            <a:noFill/>
            <a:ln cap="flat" cmpd="sng" w="9525">
              <a:solidFill>
                <a:schemeClr val="accent1"/>
              </a:solidFill>
              <a:prstDash val="solid"/>
              <a:round/>
              <a:headEnd len="sm" w="sm" type="none"/>
              <a:tailEnd len="med" w="med" type="oval"/>
            </a:ln>
          </p:spPr>
        </p:cxnSp>
      </p:grpSp>
      <p:sp>
        <p:nvSpPr>
          <p:cNvPr id="77" name="Google Shape;77;p14"/>
          <p:cNvSpPr txBox="1"/>
          <p:nvPr>
            <p:ph idx="4294967295" type="body"/>
          </p:nvPr>
        </p:nvSpPr>
        <p:spPr>
          <a:xfrm>
            <a:off x="1629250" y="1492700"/>
            <a:ext cx="2174400" cy="10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2019 年 11 月 15 日</a:t>
            </a:r>
            <a:endParaRPr b="1"/>
          </a:p>
          <a:p>
            <a:pPr indent="0" lvl="0" marL="0" rtl="0" algn="l">
              <a:spcBef>
                <a:spcPts val="0"/>
              </a:spcBef>
              <a:spcAft>
                <a:spcPts val="0"/>
              </a:spcAft>
              <a:buNone/>
            </a:pPr>
            <a:r>
              <a:rPr lang="zh-HK" sz="1100"/>
              <a:t>三校聚会进一步商讨框架</a:t>
            </a:r>
            <a:endParaRPr sz="1100"/>
          </a:p>
        </p:txBody>
      </p:sp>
      <p:grpSp>
        <p:nvGrpSpPr>
          <p:cNvPr id="78" name="Google Shape;78;p14"/>
          <p:cNvGrpSpPr/>
          <p:nvPr/>
        </p:nvGrpSpPr>
        <p:grpSpPr>
          <a:xfrm>
            <a:off x="3484800" y="2862533"/>
            <a:ext cx="129000" cy="773079"/>
            <a:chOff x="3484800" y="2862533"/>
            <a:chExt cx="129000" cy="773079"/>
          </a:xfrm>
        </p:grpSpPr>
        <p:sp>
          <p:nvSpPr>
            <p:cNvPr id="79" name="Google Shape;79;p14"/>
            <p:cNvSpPr/>
            <p:nvPr/>
          </p:nvSpPr>
          <p:spPr>
            <a:xfrm>
              <a:off x="3484800" y="2862533"/>
              <a:ext cx="129000" cy="129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4"/>
            <p:cNvCxnSpPr/>
            <p:nvPr/>
          </p:nvCxnSpPr>
          <p:spPr>
            <a:xfrm>
              <a:off x="3546200" y="2991513"/>
              <a:ext cx="0" cy="644100"/>
            </a:xfrm>
            <a:prstGeom prst="straightConnector1">
              <a:avLst/>
            </a:prstGeom>
            <a:noFill/>
            <a:ln cap="flat" cmpd="sng" w="9525">
              <a:solidFill>
                <a:schemeClr val="accent1"/>
              </a:solidFill>
              <a:prstDash val="solid"/>
              <a:round/>
              <a:headEnd len="sm" w="sm" type="none"/>
              <a:tailEnd len="med" w="med" type="oval"/>
            </a:ln>
          </p:spPr>
        </p:cxnSp>
      </p:grpSp>
      <p:sp>
        <p:nvSpPr>
          <p:cNvPr id="81" name="Google Shape;81;p14"/>
          <p:cNvSpPr txBox="1"/>
          <p:nvPr>
            <p:ph idx="4294967295" type="body"/>
          </p:nvPr>
        </p:nvSpPr>
        <p:spPr>
          <a:xfrm>
            <a:off x="3561000" y="3238050"/>
            <a:ext cx="21744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2019 年 12 月</a:t>
            </a:r>
            <a:endParaRPr b="1"/>
          </a:p>
          <a:p>
            <a:pPr indent="0" lvl="0" marL="0" rtl="0" algn="l">
              <a:spcBef>
                <a:spcPts val="0"/>
              </a:spcBef>
              <a:spcAft>
                <a:spcPts val="0"/>
              </a:spcAft>
              <a:buClr>
                <a:schemeClr val="dk1"/>
              </a:buClr>
              <a:buSzPts val="1100"/>
              <a:buFont typeface="Arial"/>
              <a:buNone/>
            </a:pPr>
            <a:r>
              <a:rPr lang="zh-HK" sz="1100"/>
              <a:t>前期工作，如宣传、纪念品设计等</a:t>
            </a:r>
            <a:endParaRPr sz="1100"/>
          </a:p>
        </p:txBody>
      </p:sp>
      <p:grpSp>
        <p:nvGrpSpPr>
          <p:cNvPr id="82" name="Google Shape;82;p14"/>
          <p:cNvGrpSpPr/>
          <p:nvPr/>
        </p:nvGrpSpPr>
        <p:grpSpPr>
          <a:xfrm>
            <a:off x="5144075" y="1736575"/>
            <a:ext cx="129000" cy="1257296"/>
            <a:chOff x="5144075" y="1736575"/>
            <a:chExt cx="129000" cy="1257296"/>
          </a:xfrm>
        </p:grpSpPr>
        <p:sp>
          <p:nvSpPr>
            <p:cNvPr id="83" name="Google Shape;83;p14"/>
            <p:cNvSpPr/>
            <p:nvPr/>
          </p:nvSpPr>
          <p:spPr>
            <a:xfrm>
              <a:off x="5144075" y="2864871"/>
              <a:ext cx="129000" cy="129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4"/>
            <p:cNvCxnSpPr/>
            <p:nvPr/>
          </p:nvCxnSpPr>
          <p:spPr>
            <a:xfrm rot="10800000">
              <a:off x="5208575" y="1736575"/>
              <a:ext cx="0" cy="1128300"/>
            </a:xfrm>
            <a:prstGeom prst="straightConnector1">
              <a:avLst/>
            </a:prstGeom>
            <a:noFill/>
            <a:ln cap="flat" cmpd="sng" w="9525">
              <a:solidFill>
                <a:schemeClr val="accent1"/>
              </a:solidFill>
              <a:prstDash val="solid"/>
              <a:round/>
              <a:headEnd len="sm" w="sm" type="none"/>
              <a:tailEnd len="med" w="med" type="oval"/>
            </a:ln>
          </p:spPr>
        </p:cxnSp>
      </p:grpSp>
      <p:sp>
        <p:nvSpPr>
          <p:cNvPr id="85" name="Google Shape;85;p14"/>
          <p:cNvSpPr txBox="1"/>
          <p:nvPr>
            <p:ph idx="4294967295" type="body"/>
          </p:nvPr>
        </p:nvSpPr>
        <p:spPr>
          <a:xfrm>
            <a:off x="5220275" y="1492700"/>
            <a:ext cx="2174400" cy="10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2020 年 1 月</a:t>
            </a:r>
            <a:endParaRPr b="1"/>
          </a:p>
          <a:p>
            <a:pPr indent="0" lvl="0" marL="0" rtl="0" algn="l">
              <a:spcBef>
                <a:spcPts val="0"/>
              </a:spcBef>
              <a:spcAft>
                <a:spcPts val="0"/>
              </a:spcAft>
              <a:buClr>
                <a:schemeClr val="dk1"/>
              </a:buClr>
              <a:buSzPts val="1100"/>
              <a:buFont typeface="Arial"/>
              <a:buNone/>
            </a:pPr>
            <a:r>
              <a:rPr lang="zh-HK" sz="1100"/>
              <a:t>各自准备具体内容</a:t>
            </a:r>
            <a:endParaRPr sz="1100"/>
          </a:p>
        </p:txBody>
      </p:sp>
      <p:grpSp>
        <p:nvGrpSpPr>
          <p:cNvPr id="86" name="Google Shape;86;p14"/>
          <p:cNvGrpSpPr/>
          <p:nvPr/>
        </p:nvGrpSpPr>
        <p:grpSpPr>
          <a:xfrm>
            <a:off x="6657900" y="2864871"/>
            <a:ext cx="129000" cy="770742"/>
            <a:chOff x="6657900" y="2864871"/>
            <a:chExt cx="129000" cy="770742"/>
          </a:xfrm>
        </p:grpSpPr>
        <p:sp>
          <p:nvSpPr>
            <p:cNvPr id="87" name="Google Shape;87;p14"/>
            <p:cNvSpPr/>
            <p:nvPr/>
          </p:nvSpPr>
          <p:spPr>
            <a:xfrm>
              <a:off x="6657900" y="2864871"/>
              <a:ext cx="129000" cy="129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4"/>
            <p:cNvCxnSpPr/>
            <p:nvPr/>
          </p:nvCxnSpPr>
          <p:spPr>
            <a:xfrm>
              <a:off x="6722400" y="2991513"/>
              <a:ext cx="0" cy="644100"/>
            </a:xfrm>
            <a:prstGeom prst="straightConnector1">
              <a:avLst/>
            </a:prstGeom>
            <a:noFill/>
            <a:ln cap="flat" cmpd="sng" w="9525">
              <a:solidFill>
                <a:schemeClr val="accent1"/>
              </a:solidFill>
              <a:prstDash val="solid"/>
              <a:round/>
              <a:headEnd len="sm" w="sm" type="none"/>
              <a:tailEnd len="med" w="med" type="oval"/>
            </a:ln>
          </p:spPr>
        </p:cxnSp>
      </p:grpSp>
      <p:sp>
        <p:nvSpPr>
          <p:cNvPr id="89" name="Google Shape;89;p14"/>
          <p:cNvSpPr txBox="1"/>
          <p:nvPr>
            <p:ph idx="4294967295" type="body"/>
          </p:nvPr>
        </p:nvSpPr>
        <p:spPr>
          <a:xfrm>
            <a:off x="6734100" y="3238050"/>
            <a:ext cx="21744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2020 年 1 月 20 日左右</a:t>
            </a:r>
            <a:endParaRPr b="1"/>
          </a:p>
          <a:p>
            <a:pPr indent="0" lvl="0" marL="0" rtl="0" algn="l">
              <a:spcBef>
                <a:spcPts val="0"/>
              </a:spcBef>
              <a:spcAft>
                <a:spcPts val="0"/>
              </a:spcAft>
              <a:buClr>
                <a:schemeClr val="dk1"/>
              </a:buClr>
              <a:buSzPts val="1100"/>
              <a:buFont typeface="Arial"/>
              <a:buNone/>
            </a:pPr>
            <a:r>
              <a:rPr lang="zh-HK" sz="1100"/>
              <a:t>正式宣讲</a:t>
            </a:r>
            <a:endParaRPr sz="1100"/>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1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t>主要活动</a:t>
            </a:r>
            <a:endParaRPr/>
          </a:p>
        </p:txBody>
      </p:sp>
      <p:sp>
        <p:nvSpPr>
          <p:cNvPr id="95" name="Google Shape;95;p15"/>
          <p:cNvSpPr txBox="1"/>
          <p:nvPr>
            <p:ph idx="1" type="subTitle"/>
          </p:nvPr>
        </p:nvSpPr>
        <p:spPr>
          <a:xfrm>
            <a:off x="0" y="2769000"/>
            <a:ext cx="45765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2020 年 1 月 20 日左右下午 2 点</a:t>
            </a:r>
            <a:endParaRPr/>
          </a:p>
        </p:txBody>
      </p:sp>
      <p:sp>
        <p:nvSpPr>
          <p:cNvPr id="96" name="Google Shape;96;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b="1" lang="zh-HK" sz="2400"/>
              <a:t>湖北省武汉市</a:t>
            </a:r>
            <a:br>
              <a:rPr b="1" lang="zh-HK" sz="2400"/>
            </a:br>
            <a:r>
              <a:rPr b="1" lang="zh-HK" sz="2400"/>
              <a:t>武汉市第二中学</a:t>
            </a:r>
            <a:br>
              <a:rPr b="1" lang="zh-HK" sz="2400"/>
            </a:br>
            <a:r>
              <a:rPr b="1" lang="zh-HK" sz="2400"/>
              <a:t>地下体育馆</a:t>
            </a:r>
            <a:br>
              <a:rPr b="1" lang="zh-HK" sz="2400"/>
            </a:br>
            <a:r>
              <a:rPr b="1" lang="zh-HK" sz="2400"/>
              <a:t>来自清华大学、北京大学、中国人民大学的武汉二中校友</a:t>
            </a:r>
            <a:endParaRPr b="1" sz="2400"/>
          </a:p>
          <a:p>
            <a:pPr indent="0" lvl="0" marL="0" rtl="0" algn="l">
              <a:spcBef>
                <a:spcPts val="1600"/>
              </a:spcBef>
              <a:spcAft>
                <a:spcPts val="1600"/>
              </a:spcAft>
              <a:buClr>
                <a:schemeClr val="dk1"/>
              </a:buClr>
              <a:buSzPts val="1100"/>
              <a:buNone/>
            </a:pPr>
            <a:r>
              <a:rPr lang="zh-HK" sz="1400"/>
              <a:t>1点半热场，活动5点半结束</a:t>
            </a:r>
            <a:endParaRPr sz="1400"/>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t>活动安排</a:t>
            </a:r>
            <a:endParaRPr/>
          </a:p>
        </p:txBody>
      </p:sp>
      <p:cxnSp>
        <p:nvCxnSpPr>
          <p:cNvPr id="102" name="Google Shape;102;p16"/>
          <p:cNvCxnSpPr/>
          <p:nvPr/>
        </p:nvCxnSpPr>
        <p:spPr>
          <a:xfrm>
            <a:off x="4364550" y="1242375"/>
            <a:ext cx="414900" cy="0"/>
          </a:xfrm>
          <a:prstGeom prst="straightConnector1">
            <a:avLst/>
          </a:prstGeom>
          <a:noFill/>
          <a:ln cap="flat" cmpd="sng" w="28575">
            <a:solidFill>
              <a:schemeClr val="lt2"/>
            </a:solidFill>
            <a:prstDash val="solid"/>
            <a:round/>
            <a:headEnd len="sm" w="sm" type="none"/>
            <a:tailEnd len="sm" w="sm" type="none"/>
          </a:ln>
        </p:spPr>
      </p:cxnSp>
      <p:grpSp>
        <p:nvGrpSpPr>
          <p:cNvPr id="103" name="Google Shape;103;p16"/>
          <p:cNvGrpSpPr/>
          <p:nvPr/>
        </p:nvGrpSpPr>
        <p:grpSpPr>
          <a:xfrm>
            <a:off x="437825" y="1568589"/>
            <a:ext cx="2685450" cy="3086700"/>
            <a:chOff x="437825" y="1568589"/>
            <a:chExt cx="2685450" cy="3086700"/>
          </a:xfrm>
        </p:grpSpPr>
        <p:sp>
          <p:nvSpPr>
            <p:cNvPr id="104" name="Google Shape;104;p16"/>
            <p:cNvSpPr/>
            <p:nvPr/>
          </p:nvSpPr>
          <p:spPr>
            <a:xfrm>
              <a:off x="440075" y="1568589"/>
              <a:ext cx="2683200" cy="308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437825" y="1568589"/>
              <a:ext cx="2683200" cy="4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6"/>
          <p:cNvSpPr txBox="1"/>
          <p:nvPr>
            <p:ph idx="4294967295" type="body"/>
          </p:nvPr>
        </p:nvSpPr>
        <p:spPr>
          <a:xfrm>
            <a:off x="516625" y="1562875"/>
            <a:ext cx="24843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1:30-2:30 准备与热场</a:t>
            </a:r>
            <a:endParaRPr>
              <a:solidFill>
                <a:schemeClr val="lt1"/>
              </a:solidFill>
            </a:endParaRPr>
          </a:p>
        </p:txBody>
      </p:sp>
      <p:sp>
        <p:nvSpPr>
          <p:cNvPr id="107" name="Google Shape;107;p16"/>
          <p:cNvSpPr txBox="1"/>
          <p:nvPr>
            <p:ph idx="4294967295" type="body"/>
          </p:nvPr>
        </p:nvSpPr>
        <p:spPr>
          <a:xfrm>
            <a:off x="518000" y="2091275"/>
            <a:ext cx="24945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400"/>
              <a:t>负责人：梅树尧</a:t>
            </a:r>
            <a:endParaRPr b="1" sz="1400"/>
          </a:p>
          <a:p>
            <a:pPr indent="0" lvl="0" marL="0" rtl="0" algn="l">
              <a:spcBef>
                <a:spcPts val="800"/>
              </a:spcBef>
              <a:spcAft>
                <a:spcPts val="800"/>
              </a:spcAft>
              <a:buNone/>
            </a:pPr>
            <a:r>
              <a:rPr lang="zh-HK" sz="1400"/>
              <a:t>主要包括各种设备的调试工作，以及各种准备工作。准备工作之后可以尝试播放视频或者开展一些小游戏。</a:t>
            </a:r>
            <a:endParaRPr sz="1400"/>
          </a:p>
        </p:txBody>
      </p:sp>
      <p:grpSp>
        <p:nvGrpSpPr>
          <p:cNvPr id="108" name="Google Shape;108;p16"/>
          <p:cNvGrpSpPr/>
          <p:nvPr/>
        </p:nvGrpSpPr>
        <p:grpSpPr>
          <a:xfrm>
            <a:off x="3230400" y="1568589"/>
            <a:ext cx="2683200" cy="3086700"/>
            <a:chOff x="3230400" y="1568589"/>
            <a:chExt cx="2683200" cy="3086700"/>
          </a:xfrm>
        </p:grpSpPr>
        <p:sp>
          <p:nvSpPr>
            <p:cNvPr id="109" name="Google Shape;109;p16"/>
            <p:cNvSpPr/>
            <p:nvPr/>
          </p:nvSpPr>
          <p:spPr>
            <a:xfrm>
              <a:off x="3230400" y="1568589"/>
              <a:ext cx="2683200" cy="308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nvSpPr>
          <p:spPr>
            <a:xfrm>
              <a:off x="3230400" y="1568600"/>
              <a:ext cx="2683200" cy="4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6"/>
          <p:cNvSpPr txBox="1"/>
          <p:nvPr>
            <p:ph idx="4294967295" type="body"/>
          </p:nvPr>
        </p:nvSpPr>
        <p:spPr>
          <a:xfrm>
            <a:off x="3316800" y="1562875"/>
            <a:ext cx="24843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2:30-3:30 校史、生活</a:t>
            </a:r>
            <a:endParaRPr>
              <a:solidFill>
                <a:schemeClr val="lt1"/>
              </a:solidFill>
            </a:endParaRPr>
          </a:p>
        </p:txBody>
      </p:sp>
      <p:sp>
        <p:nvSpPr>
          <p:cNvPr id="112" name="Google Shape;112;p16"/>
          <p:cNvSpPr txBox="1"/>
          <p:nvPr>
            <p:ph idx="4294967295" type="body"/>
          </p:nvPr>
        </p:nvSpPr>
        <p:spPr>
          <a:xfrm>
            <a:off x="3316825" y="2091277"/>
            <a:ext cx="24843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400"/>
              <a:t>负责人：龚维元（清华）</a:t>
            </a:r>
            <a:endParaRPr b="1" sz="1400"/>
          </a:p>
          <a:p>
            <a:pPr indent="0" lvl="0" marL="0" rtl="0" algn="l">
              <a:spcBef>
                <a:spcPts val="800"/>
              </a:spcBef>
              <a:spcAft>
                <a:spcPts val="800"/>
              </a:spcAft>
              <a:buNone/>
            </a:pPr>
            <a:r>
              <a:rPr lang="zh-HK" sz="1400"/>
              <a:t>每个学校选出一到两名负责人分别介绍每个学校的历史以及校园生活（宣讲不是招生，尽量减少不合理的比较）。</a:t>
            </a:r>
            <a:endParaRPr sz="1400"/>
          </a:p>
        </p:txBody>
      </p:sp>
      <p:grpSp>
        <p:nvGrpSpPr>
          <p:cNvPr id="113" name="Google Shape;113;p16"/>
          <p:cNvGrpSpPr/>
          <p:nvPr/>
        </p:nvGrpSpPr>
        <p:grpSpPr>
          <a:xfrm>
            <a:off x="6022975" y="1568589"/>
            <a:ext cx="2685450" cy="3086700"/>
            <a:chOff x="6022975" y="1568589"/>
            <a:chExt cx="2685450" cy="3086700"/>
          </a:xfrm>
        </p:grpSpPr>
        <p:sp>
          <p:nvSpPr>
            <p:cNvPr id="114" name="Google Shape;114;p16"/>
            <p:cNvSpPr/>
            <p:nvPr/>
          </p:nvSpPr>
          <p:spPr>
            <a:xfrm>
              <a:off x="6022975" y="1568589"/>
              <a:ext cx="2683200" cy="308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6025225" y="1568600"/>
              <a:ext cx="2683200" cy="4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ph idx="4294967295" type="body"/>
          </p:nvPr>
        </p:nvSpPr>
        <p:spPr>
          <a:xfrm>
            <a:off x="6107075" y="1562875"/>
            <a:ext cx="24843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3:30-4:00 Surprise</a:t>
            </a:r>
            <a:endParaRPr>
              <a:solidFill>
                <a:schemeClr val="lt1"/>
              </a:solidFill>
            </a:endParaRPr>
          </a:p>
        </p:txBody>
      </p:sp>
      <p:sp>
        <p:nvSpPr>
          <p:cNvPr id="117" name="Google Shape;117;p16"/>
          <p:cNvSpPr txBox="1"/>
          <p:nvPr>
            <p:ph idx="4294967295" type="body"/>
          </p:nvPr>
        </p:nvSpPr>
        <p:spPr>
          <a:xfrm>
            <a:off x="6105400" y="2091277"/>
            <a:ext cx="24945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400"/>
              <a:t>负责人：潘英培</a:t>
            </a:r>
            <a:endParaRPr b="1" sz="1400"/>
          </a:p>
          <a:p>
            <a:pPr indent="0" lvl="0" marL="0" rtl="0" algn="l">
              <a:spcBef>
                <a:spcPts val="800"/>
              </a:spcBef>
              <a:spcAft>
                <a:spcPts val="800"/>
              </a:spcAft>
              <a:buNone/>
            </a:pPr>
            <a:r>
              <a:rPr lang="zh-HK" sz="1400"/>
              <a:t>你们懂的[Smirk]，越有创意越好。加入一些能活跃气氛的元素。</a:t>
            </a:r>
            <a:endParaRPr sz="1400"/>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7"/>
          <p:cNvSpPr txBox="1"/>
          <p:nvPr>
            <p:ph idx="4294967295" type="body"/>
          </p:nvPr>
        </p:nvSpPr>
        <p:spPr>
          <a:xfrm>
            <a:off x="4584169"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HK" sz="1200"/>
              <a:t>负责人：钟弘博，张嘉豪</a:t>
            </a:r>
            <a:endParaRPr sz="1200"/>
          </a:p>
          <a:p>
            <a:pPr indent="0" lvl="0" marL="0" rtl="0" algn="ctr">
              <a:spcBef>
                <a:spcPts val="1600"/>
              </a:spcBef>
              <a:spcAft>
                <a:spcPts val="1600"/>
              </a:spcAft>
              <a:buNone/>
            </a:pPr>
            <a:r>
              <a:t/>
            </a:r>
            <a:endParaRPr sz="1200"/>
          </a:p>
        </p:txBody>
      </p:sp>
      <p:sp>
        <p:nvSpPr>
          <p:cNvPr id="123" name="Google Shape;123;p17"/>
          <p:cNvSpPr/>
          <p:nvPr/>
        </p:nvSpPr>
        <p:spPr>
          <a:xfrm>
            <a:off x="0" y="0"/>
            <a:ext cx="9161100" cy="24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txBox="1"/>
          <p:nvPr>
            <p:ph idx="4294967295"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solidFill>
                  <a:schemeClr val="lt1"/>
                </a:solidFill>
              </a:rPr>
              <a:t>4:00-5:00 学习方法介绍</a:t>
            </a:r>
            <a:endParaRPr>
              <a:solidFill>
                <a:schemeClr val="lt1"/>
              </a:solidFill>
            </a:endParaRPr>
          </a:p>
        </p:txBody>
      </p:sp>
      <p:pic>
        <p:nvPicPr>
          <p:cNvPr descr="穿着白色外套的黑发女子的背影" id="125" name="Google Shape;125;p17"/>
          <p:cNvPicPr preferRelativeResize="0"/>
          <p:nvPr/>
        </p:nvPicPr>
        <p:blipFill rotWithShape="1">
          <a:blip r:embed="rId3">
            <a:alphaModFix/>
          </a:blip>
          <a:srcRect b="23025" l="32015" r="32015" t="23025"/>
          <a:stretch/>
        </p:blipFill>
        <p:spPr>
          <a:xfrm>
            <a:off x="431500" y="1351550"/>
            <a:ext cx="1644300" cy="1644300"/>
          </a:xfrm>
          <a:prstGeom prst="ellipse">
            <a:avLst/>
          </a:prstGeom>
          <a:noFill/>
          <a:ln>
            <a:noFill/>
          </a:ln>
        </p:spPr>
      </p:pic>
      <p:sp>
        <p:nvSpPr>
          <p:cNvPr id="126" name="Google Shape;126;p17"/>
          <p:cNvSpPr txBox="1"/>
          <p:nvPr>
            <p:ph idx="4294967295" type="body"/>
          </p:nvPr>
        </p:nvSpPr>
        <p:spPr>
          <a:xfrm>
            <a:off x="16495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a:t>语文&amp;英语</a:t>
            </a:r>
            <a:endParaRPr/>
          </a:p>
        </p:txBody>
      </p:sp>
      <p:cxnSp>
        <p:nvCxnSpPr>
          <p:cNvPr id="127" name="Google Shape;127;p17"/>
          <p:cNvCxnSpPr/>
          <p:nvPr/>
        </p:nvCxnSpPr>
        <p:spPr>
          <a:xfrm>
            <a:off x="1118175" y="3613683"/>
            <a:ext cx="270900" cy="0"/>
          </a:xfrm>
          <a:prstGeom prst="straightConnector1">
            <a:avLst/>
          </a:prstGeom>
          <a:noFill/>
          <a:ln cap="flat" cmpd="sng" w="9525">
            <a:solidFill>
              <a:schemeClr val="dk1"/>
            </a:solidFill>
            <a:prstDash val="solid"/>
            <a:round/>
            <a:headEnd len="sm" w="sm" type="none"/>
            <a:tailEnd len="sm" w="sm" type="none"/>
          </a:ln>
        </p:spPr>
      </p:cxnSp>
      <p:sp>
        <p:nvSpPr>
          <p:cNvPr id="128" name="Google Shape;128;p17"/>
          <p:cNvSpPr txBox="1"/>
          <p:nvPr>
            <p:ph idx="4294967295" type="body"/>
          </p:nvPr>
        </p:nvSpPr>
        <p:spPr>
          <a:xfrm>
            <a:off x="16492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sz="1200"/>
              <a:t>负责人：李星烨，潘熠</a:t>
            </a:r>
            <a:endParaRPr sz="1200"/>
          </a:p>
        </p:txBody>
      </p:sp>
      <p:pic>
        <p:nvPicPr>
          <p:cNvPr descr="头靠着高尔夫球车方向盘休息的男子" id="129" name="Google Shape;129;p17"/>
          <p:cNvPicPr preferRelativeResize="0"/>
          <p:nvPr/>
        </p:nvPicPr>
        <p:blipFill rotWithShape="1">
          <a:blip r:embed="rId4">
            <a:alphaModFix/>
          </a:blip>
          <a:srcRect b="10394" l="31004" r="20844" t="3916"/>
          <a:stretch/>
        </p:blipFill>
        <p:spPr>
          <a:xfrm>
            <a:off x="2649442" y="1351550"/>
            <a:ext cx="1644300" cy="1644300"/>
          </a:xfrm>
          <a:prstGeom prst="ellipse">
            <a:avLst/>
          </a:prstGeom>
          <a:noFill/>
          <a:ln>
            <a:noFill/>
          </a:ln>
        </p:spPr>
      </p:pic>
      <p:sp>
        <p:nvSpPr>
          <p:cNvPr id="130" name="Google Shape;130;p17"/>
          <p:cNvSpPr txBox="1"/>
          <p:nvPr>
            <p:ph idx="4294967295" type="body"/>
          </p:nvPr>
        </p:nvSpPr>
        <p:spPr>
          <a:xfrm>
            <a:off x="2374559"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a:t>数学</a:t>
            </a:r>
            <a:endParaRPr/>
          </a:p>
        </p:txBody>
      </p:sp>
      <p:cxnSp>
        <p:nvCxnSpPr>
          <p:cNvPr id="131" name="Google Shape;131;p17"/>
          <p:cNvCxnSpPr/>
          <p:nvPr/>
        </p:nvCxnSpPr>
        <p:spPr>
          <a:xfrm>
            <a:off x="3327800" y="3613683"/>
            <a:ext cx="270900" cy="0"/>
          </a:xfrm>
          <a:prstGeom prst="straightConnector1">
            <a:avLst/>
          </a:prstGeom>
          <a:noFill/>
          <a:ln cap="flat" cmpd="sng" w="9525">
            <a:solidFill>
              <a:schemeClr val="dk1"/>
            </a:solidFill>
            <a:prstDash val="solid"/>
            <a:round/>
            <a:headEnd len="sm" w="sm" type="none"/>
            <a:tailEnd len="sm" w="sm" type="none"/>
          </a:ln>
        </p:spPr>
      </p:cxnSp>
      <p:sp>
        <p:nvSpPr>
          <p:cNvPr id="132" name="Google Shape;132;p17"/>
          <p:cNvSpPr txBox="1"/>
          <p:nvPr>
            <p:ph idx="4294967295" type="body"/>
          </p:nvPr>
        </p:nvSpPr>
        <p:spPr>
          <a:xfrm>
            <a:off x="237454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sz="1200"/>
              <a:t>负责人：冯时，潘英培</a:t>
            </a:r>
            <a:endParaRPr sz="1200"/>
          </a:p>
        </p:txBody>
      </p:sp>
      <p:pic>
        <p:nvPicPr>
          <p:cNvPr descr="戴着红色针织帽、穿着牛仔外套拍照的女子" id="133" name="Google Shape;133;p17"/>
          <p:cNvPicPr preferRelativeResize="0"/>
          <p:nvPr/>
        </p:nvPicPr>
        <p:blipFill rotWithShape="1">
          <a:blip r:embed="rId5">
            <a:alphaModFix/>
          </a:blip>
          <a:srcRect b="4709" l="15987" r="23637" t="4718"/>
          <a:stretch/>
        </p:blipFill>
        <p:spPr>
          <a:xfrm>
            <a:off x="4867408" y="1351550"/>
            <a:ext cx="1644300" cy="1644300"/>
          </a:xfrm>
          <a:prstGeom prst="ellipse">
            <a:avLst/>
          </a:prstGeom>
          <a:noFill/>
          <a:ln>
            <a:noFill/>
          </a:ln>
        </p:spPr>
      </p:pic>
      <p:sp>
        <p:nvSpPr>
          <p:cNvPr id="134" name="Google Shape;134;p17"/>
          <p:cNvSpPr txBox="1"/>
          <p:nvPr>
            <p:ph idx="4294967295" type="body"/>
          </p:nvPr>
        </p:nvSpPr>
        <p:spPr>
          <a:xfrm>
            <a:off x="458418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a:t>理综</a:t>
            </a:r>
            <a:endParaRPr/>
          </a:p>
        </p:txBody>
      </p:sp>
      <p:cxnSp>
        <p:nvCxnSpPr>
          <p:cNvPr id="135" name="Google Shape;135;p17"/>
          <p:cNvCxnSpPr/>
          <p:nvPr/>
        </p:nvCxnSpPr>
        <p:spPr>
          <a:xfrm>
            <a:off x="5554075" y="3613683"/>
            <a:ext cx="270900" cy="0"/>
          </a:xfrm>
          <a:prstGeom prst="straightConnector1">
            <a:avLst/>
          </a:prstGeom>
          <a:noFill/>
          <a:ln cap="flat" cmpd="sng" w="9525">
            <a:solidFill>
              <a:schemeClr val="dk1"/>
            </a:solidFill>
            <a:prstDash val="solid"/>
            <a:round/>
            <a:headEnd len="sm" w="sm" type="none"/>
            <a:tailEnd len="sm" w="sm" type="none"/>
          </a:ln>
        </p:spPr>
      </p:cxnSp>
      <p:pic>
        <p:nvPicPr>
          <p:cNvPr descr="戴着飞行员太阳镜、拿着一束雏菊望着相机的女子" id="136" name="Google Shape;136;p17"/>
          <p:cNvPicPr preferRelativeResize="0"/>
          <p:nvPr/>
        </p:nvPicPr>
        <p:blipFill rotWithShape="1">
          <a:blip r:embed="rId6">
            <a:alphaModFix/>
          </a:blip>
          <a:srcRect b="0" l="16666" r="16666" t="0"/>
          <a:stretch/>
        </p:blipFill>
        <p:spPr>
          <a:xfrm>
            <a:off x="7085375" y="1351550"/>
            <a:ext cx="1644300" cy="1644300"/>
          </a:xfrm>
          <a:prstGeom prst="ellipse">
            <a:avLst/>
          </a:prstGeom>
          <a:noFill/>
          <a:ln>
            <a:noFill/>
          </a:ln>
        </p:spPr>
      </p:pic>
      <p:sp>
        <p:nvSpPr>
          <p:cNvPr id="137" name="Google Shape;137;p17"/>
          <p:cNvSpPr txBox="1"/>
          <p:nvPr>
            <p:ph idx="4294967295" type="body"/>
          </p:nvPr>
        </p:nvSpPr>
        <p:spPr>
          <a:xfrm>
            <a:off x="6793801"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a:t>竞赛</a:t>
            </a:r>
            <a:endParaRPr/>
          </a:p>
        </p:txBody>
      </p:sp>
      <p:cxnSp>
        <p:nvCxnSpPr>
          <p:cNvPr id="138" name="Google Shape;138;p17"/>
          <p:cNvCxnSpPr/>
          <p:nvPr/>
        </p:nvCxnSpPr>
        <p:spPr>
          <a:xfrm>
            <a:off x="7747050" y="3613683"/>
            <a:ext cx="270900" cy="0"/>
          </a:xfrm>
          <a:prstGeom prst="straightConnector1">
            <a:avLst/>
          </a:prstGeom>
          <a:noFill/>
          <a:ln cap="flat" cmpd="sng" w="9525">
            <a:solidFill>
              <a:schemeClr val="dk1"/>
            </a:solidFill>
            <a:prstDash val="solid"/>
            <a:round/>
            <a:headEnd len="sm" w="sm" type="none"/>
            <a:tailEnd len="sm" w="sm" type="none"/>
          </a:ln>
        </p:spPr>
      </p:cxnSp>
      <p:sp>
        <p:nvSpPr>
          <p:cNvPr id="139" name="Google Shape;139;p17"/>
          <p:cNvSpPr txBox="1"/>
          <p:nvPr>
            <p:ph idx="4294967295" type="body"/>
          </p:nvPr>
        </p:nvSpPr>
        <p:spPr>
          <a:xfrm>
            <a:off x="6793800" y="3641647"/>
            <a:ext cx="21774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HK" sz="1200"/>
              <a:t>数学：朱天明，朱戎博</a:t>
            </a:r>
            <a:endParaRPr sz="1200"/>
          </a:p>
          <a:p>
            <a:pPr indent="0" lvl="0" marL="0" rtl="0" algn="ctr">
              <a:spcBef>
                <a:spcPts val="1600"/>
              </a:spcBef>
              <a:spcAft>
                <a:spcPts val="0"/>
              </a:spcAft>
              <a:buClr>
                <a:schemeClr val="dk1"/>
              </a:buClr>
              <a:buSzPts val="1100"/>
              <a:buFont typeface="Arial"/>
              <a:buNone/>
            </a:pPr>
            <a:r>
              <a:rPr lang="zh-HK" sz="1200"/>
              <a:t>物理：龚维元，梅树尧</a:t>
            </a:r>
            <a:endParaRPr sz="1200"/>
          </a:p>
          <a:p>
            <a:pPr indent="0" lvl="0" marL="0" rtl="0" algn="ctr">
              <a:spcBef>
                <a:spcPts val="1600"/>
              </a:spcBef>
              <a:spcAft>
                <a:spcPts val="0"/>
              </a:spcAft>
              <a:buClr>
                <a:schemeClr val="dk1"/>
              </a:buClr>
              <a:buSzPts val="1100"/>
              <a:buFont typeface="Arial"/>
              <a:buNone/>
            </a:pPr>
            <a:r>
              <a:rPr lang="zh-HK" sz="1200"/>
              <a:t>化学：朱振宇，张高歌</a:t>
            </a:r>
            <a:endParaRPr sz="1200"/>
          </a:p>
          <a:p>
            <a:pPr indent="0" lvl="0" marL="0" rtl="0" algn="ctr">
              <a:spcBef>
                <a:spcPts val="1600"/>
              </a:spcBef>
              <a:spcAft>
                <a:spcPts val="0"/>
              </a:spcAft>
              <a:buClr>
                <a:schemeClr val="dk1"/>
              </a:buClr>
              <a:buSzPts val="1100"/>
              <a:buFont typeface="Arial"/>
              <a:buNone/>
            </a:pPr>
            <a:r>
              <a:rPr lang="zh-HK" sz="1200"/>
              <a:t>生物：陈冠贤</a:t>
            </a:r>
            <a:endParaRPr sz="1200"/>
          </a:p>
          <a:p>
            <a:pPr indent="0" lvl="0" marL="0" rtl="0" algn="l">
              <a:spcBef>
                <a:spcPts val="1600"/>
              </a:spcBef>
              <a:spcAft>
                <a:spcPts val="0"/>
              </a:spcAft>
              <a:buClr>
                <a:schemeClr val="dk1"/>
              </a:buClr>
              <a:buSzPts val="1100"/>
              <a:buFont typeface="Arial"/>
              <a:buNone/>
            </a:pPr>
            <a:r>
              <a:t/>
            </a:r>
            <a:endParaRPr sz="1200"/>
          </a:p>
          <a:p>
            <a:pPr indent="0" lvl="0" marL="0" rtl="0" algn="ctr">
              <a:spcBef>
                <a:spcPts val="1600"/>
              </a:spcBef>
              <a:spcAft>
                <a:spcPts val="1600"/>
              </a:spcAft>
              <a:buNone/>
            </a:pPr>
            <a:r>
              <a:t/>
            </a:r>
            <a:endParaRPr sz="12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HK"/>
              <a:t>答疑环节</a:t>
            </a:r>
            <a:endParaRPr/>
          </a:p>
        </p:txBody>
      </p:sp>
      <p:sp>
        <p:nvSpPr>
          <p:cNvPr id="145" name="Google Shape;145;p18"/>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b="1" lang="zh-HK"/>
              <a:t>负责人</a:t>
            </a:r>
            <a:br>
              <a:rPr lang="zh-HK"/>
            </a:br>
            <a:r>
              <a:rPr lang="zh-HK"/>
              <a:t>覃思中，etc.</a:t>
            </a:r>
            <a:endParaRPr/>
          </a:p>
          <a:p>
            <a:pPr indent="0" lvl="0" marL="0" rtl="0" algn="l">
              <a:spcBef>
                <a:spcPts val="1600"/>
              </a:spcBef>
              <a:spcAft>
                <a:spcPts val="0"/>
              </a:spcAft>
              <a:buClr>
                <a:schemeClr val="dk1"/>
              </a:buClr>
              <a:buSzPts val="1100"/>
              <a:buNone/>
            </a:pPr>
            <a:r>
              <a:rPr b="1" lang="zh-HK"/>
              <a:t>答疑方式</a:t>
            </a:r>
            <a:br>
              <a:rPr lang="zh-HK"/>
            </a:br>
            <a:r>
              <a:rPr lang="zh-HK"/>
              <a:t>待定</a:t>
            </a:r>
            <a:r>
              <a:rPr lang="zh-HK"/>
              <a:t>（要有吸引力并且需要尝试引导学生问有价值的问题）</a:t>
            </a:r>
            <a:endParaRPr/>
          </a:p>
          <a:p>
            <a:pPr indent="0" lvl="0" marL="0" rtl="0" algn="l">
              <a:spcBef>
                <a:spcPts val="1600"/>
              </a:spcBef>
              <a:spcAft>
                <a:spcPts val="1600"/>
              </a:spcAft>
              <a:buClr>
                <a:schemeClr val="dk1"/>
              </a:buClr>
              <a:buSzPts val="1100"/>
              <a:buNone/>
            </a:pPr>
            <a:r>
              <a:rPr b="1" lang="zh-HK"/>
              <a:t>组织</a:t>
            </a:r>
            <a:br>
              <a:rPr lang="zh-HK"/>
            </a:br>
            <a:r>
              <a:rPr lang="zh-HK"/>
              <a:t>每个学校至少一个人回答问题，需要有人到看台上发放奖品，具体人选待定</a:t>
            </a:r>
            <a:endParaRPr/>
          </a:p>
        </p:txBody>
      </p:sp>
      <p:pic>
        <p:nvPicPr>
          <p:cNvPr descr="金色长发女子望着湖水" id="146" name="Google Shape;146;p18"/>
          <p:cNvPicPr preferRelativeResize="0"/>
          <p:nvPr/>
        </p:nvPicPr>
        <p:blipFill rotWithShape="1">
          <a:blip r:embed="rId3">
            <a:alphaModFix/>
          </a:blip>
          <a:srcRect b="0" l="0" r="30594" t="0"/>
          <a:stretch/>
        </p:blipFill>
        <p:spPr>
          <a:xfrm>
            <a:off x="4705150" y="342525"/>
            <a:ext cx="2035799" cy="1955425"/>
          </a:xfrm>
          <a:prstGeom prst="rect">
            <a:avLst/>
          </a:prstGeom>
          <a:noFill/>
          <a:ln>
            <a:noFill/>
          </a:ln>
        </p:spPr>
      </p:pic>
      <p:pic>
        <p:nvPicPr>
          <p:cNvPr descr=" 在林中木板路上行走的双腿特写" id="147" name="Google Shape;147;p18"/>
          <p:cNvPicPr preferRelativeResize="0"/>
          <p:nvPr/>
        </p:nvPicPr>
        <p:blipFill rotWithShape="1">
          <a:blip r:embed="rId4">
            <a:alphaModFix/>
          </a:blip>
          <a:srcRect b="0" l="30594" r="0" t="0"/>
          <a:stretch/>
        </p:blipFill>
        <p:spPr>
          <a:xfrm>
            <a:off x="6788225" y="342525"/>
            <a:ext cx="2035799" cy="1955425"/>
          </a:xfrm>
          <a:prstGeom prst="rect">
            <a:avLst/>
          </a:prstGeom>
          <a:noFill/>
          <a:ln>
            <a:noFill/>
          </a:ln>
        </p:spPr>
      </p:pic>
      <p:pic>
        <p:nvPicPr>
          <p:cNvPr descr="男子在加利福尼亚滑滑板滑到半空时的照片" id="148" name="Google Shape;148;p18"/>
          <p:cNvPicPr preferRelativeResize="0"/>
          <p:nvPr/>
        </p:nvPicPr>
        <p:blipFill rotWithShape="1">
          <a:blip r:embed="rId5">
            <a:alphaModFix/>
          </a:blip>
          <a:srcRect b="11535" l="0" r="0" t="0"/>
          <a:stretch/>
        </p:blipFill>
        <p:spPr>
          <a:xfrm>
            <a:off x="4705150" y="2329925"/>
            <a:ext cx="4127101" cy="242035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t>后勤工作</a:t>
            </a:r>
            <a:endParaRPr/>
          </a:p>
        </p:txBody>
      </p:sp>
      <p:sp>
        <p:nvSpPr>
          <p:cNvPr id="154" name="Google Shape;154;p19"/>
          <p:cNvSpPr txBox="1"/>
          <p:nvPr>
            <p:ph idx="1" type="subTitle"/>
          </p:nvPr>
        </p:nvSpPr>
        <p:spPr>
          <a:xfrm>
            <a:off x="0" y="2769000"/>
            <a:ext cx="45696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HK"/>
              <a:t>本人期中已炸，还请大家自己把这件没有明确ddl的事重视起来</a:t>
            </a:r>
            <a:endParaRPr/>
          </a:p>
        </p:txBody>
      </p:sp>
      <p:sp>
        <p:nvSpPr>
          <p:cNvPr id="155" name="Google Shape;155;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HK" sz="2100"/>
              <a:t>宣讲工作：包括海报、推送</a:t>
            </a:r>
            <a:endParaRPr b="1" sz="2100"/>
          </a:p>
          <a:p>
            <a:pPr indent="0" lvl="0" marL="0" rtl="0" algn="l">
              <a:spcBef>
                <a:spcPts val="1600"/>
              </a:spcBef>
              <a:spcAft>
                <a:spcPts val="0"/>
              </a:spcAft>
              <a:buNone/>
            </a:pPr>
            <a:r>
              <a:rPr b="1" lang="zh-HK" sz="2100"/>
              <a:t>PPT：分工完成，风格一致</a:t>
            </a:r>
            <a:endParaRPr b="1" sz="2100"/>
          </a:p>
          <a:p>
            <a:pPr indent="0" lvl="0" marL="0" rtl="0" algn="l">
              <a:spcBef>
                <a:spcPts val="1600"/>
              </a:spcBef>
              <a:spcAft>
                <a:spcPts val="0"/>
              </a:spcAft>
              <a:buClr>
                <a:schemeClr val="dk1"/>
              </a:buClr>
              <a:buSzPts val="1100"/>
              <a:buFont typeface="Arial"/>
              <a:buNone/>
            </a:pPr>
            <a:r>
              <a:rPr b="1" lang="zh-HK" sz="2100"/>
              <a:t>纪念品</a:t>
            </a:r>
            <a:r>
              <a:rPr b="1" lang="zh-HK" sz="2100"/>
              <a:t>：体现学校特色</a:t>
            </a:r>
            <a:endParaRPr sz="2100"/>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t>预算（不多于1000元）</a:t>
            </a:r>
            <a:endParaRPr/>
          </a:p>
        </p:txBody>
      </p:sp>
      <p:cxnSp>
        <p:nvCxnSpPr>
          <p:cNvPr id="161" name="Google Shape;161;p20"/>
          <p:cNvCxnSpPr/>
          <p:nvPr/>
        </p:nvCxnSpPr>
        <p:spPr>
          <a:xfrm>
            <a:off x="4364550" y="1242375"/>
            <a:ext cx="414900" cy="0"/>
          </a:xfrm>
          <a:prstGeom prst="straightConnector1">
            <a:avLst/>
          </a:prstGeom>
          <a:noFill/>
          <a:ln cap="flat" cmpd="sng" w="28575">
            <a:solidFill>
              <a:schemeClr val="lt2"/>
            </a:solidFill>
            <a:prstDash val="solid"/>
            <a:round/>
            <a:headEnd len="sm" w="sm" type="none"/>
            <a:tailEnd len="sm" w="sm" type="none"/>
          </a:ln>
        </p:spPr>
      </p:cxnSp>
      <p:grpSp>
        <p:nvGrpSpPr>
          <p:cNvPr id="162" name="Google Shape;162;p20"/>
          <p:cNvGrpSpPr/>
          <p:nvPr/>
        </p:nvGrpSpPr>
        <p:grpSpPr>
          <a:xfrm>
            <a:off x="437825" y="1568589"/>
            <a:ext cx="2685450" cy="3086700"/>
            <a:chOff x="437825" y="1568589"/>
            <a:chExt cx="2685450" cy="3086700"/>
          </a:xfrm>
        </p:grpSpPr>
        <p:sp>
          <p:nvSpPr>
            <p:cNvPr id="163" name="Google Shape;163;p20"/>
            <p:cNvSpPr/>
            <p:nvPr/>
          </p:nvSpPr>
          <p:spPr>
            <a:xfrm>
              <a:off x="440075" y="1568589"/>
              <a:ext cx="2683200" cy="308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txBox="1"/>
            <p:nvPr/>
          </p:nvSpPr>
          <p:spPr>
            <a:xfrm>
              <a:off x="437825" y="1568589"/>
              <a:ext cx="2683200" cy="4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0"/>
          <p:cNvSpPr txBox="1"/>
          <p:nvPr>
            <p:ph idx="4294967295" type="body"/>
          </p:nvPr>
        </p:nvSpPr>
        <p:spPr>
          <a:xfrm>
            <a:off x="516625" y="1562875"/>
            <a:ext cx="24843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每个人的纪念品</a:t>
            </a:r>
            <a:endParaRPr>
              <a:solidFill>
                <a:schemeClr val="lt1"/>
              </a:solidFill>
            </a:endParaRPr>
          </a:p>
        </p:txBody>
      </p:sp>
      <p:sp>
        <p:nvSpPr>
          <p:cNvPr id="166" name="Google Shape;166;p20"/>
          <p:cNvSpPr txBox="1"/>
          <p:nvPr>
            <p:ph idx="4294967295" type="body"/>
          </p:nvPr>
        </p:nvSpPr>
        <p:spPr>
          <a:xfrm>
            <a:off x="518000" y="2091275"/>
            <a:ext cx="24945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400"/>
              <a:t>类型：待定</a:t>
            </a:r>
            <a:endParaRPr b="1" sz="1400"/>
          </a:p>
          <a:p>
            <a:pPr indent="0" lvl="0" marL="0" rtl="0" algn="l">
              <a:spcBef>
                <a:spcPts val="800"/>
              </a:spcBef>
              <a:spcAft>
                <a:spcPts val="800"/>
              </a:spcAft>
              <a:buClr>
                <a:schemeClr val="dk1"/>
              </a:buClr>
              <a:buSzPts val="1100"/>
              <a:buFont typeface="Arial"/>
              <a:buNone/>
            </a:pPr>
            <a:r>
              <a:rPr b="1" lang="zh-HK" sz="1400"/>
              <a:t>总金额</a:t>
            </a:r>
            <a:r>
              <a:rPr b="1" lang="zh-HK" sz="1400"/>
              <a:t>：300件300元</a:t>
            </a:r>
            <a:endParaRPr b="1" sz="1400"/>
          </a:p>
        </p:txBody>
      </p:sp>
      <p:grpSp>
        <p:nvGrpSpPr>
          <p:cNvPr id="167" name="Google Shape;167;p20"/>
          <p:cNvGrpSpPr/>
          <p:nvPr/>
        </p:nvGrpSpPr>
        <p:grpSpPr>
          <a:xfrm>
            <a:off x="3230400" y="1568589"/>
            <a:ext cx="2683200" cy="3086700"/>
            <a:chOff x="3230400" y="1568589"/>
            <a:chExt cx="2683200" cy="3086700"/>
          </a:xfrm>
        </p:grpSpPr>
        <p:sp>
          <p:nvSpPr>
            <p:cNvPr id="168" name="Google Shape;168;p20"/>
            <p:cNvSpPr/>
            <p:nvPr/>
          </p:nvSpPr>
          <p:spPr>
            <a:xfrm>
              <a:off x="3230400" y="1568589"/>
              <a:ext cx="2683200" cy="308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nvSpPr>
          <p:spPr>
            <a:xfrm>
              <a:off x="3230400" y="1568600"/>
              <a:ext cx="2683200" cy="4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txBox="1"/>
          <p:nvPr>
            <p:ph idx="4294967295" type="body"/>
          </p:nvPr>
        </p:nvSpPr>
        <p:spPr>
          <a:xfrm>
            <a:off x="3316800" y="1562875"/>
            <a:ext cx="24843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有奖竞答奖品</a:t>
            </a:r>
            <a:endParaRPr>
              <a:solidFill>
                <a:schemeClr val="lt1"/>
              </a:solidFill>
            </a:endParaRPr>
          </a:p>
        </p:txBody>
      </p:sp>
      <p:sp>
        <p:nvSpPr>
          <p:cNvPr id="171" name="Google Shape;171;p20"/>
          <p:cNvSpPr txBox="1"/>
          <p:nvPr>
            <p:ph idx="4294967295" type="body"/>
          </p:nvPr>
        </p:nvSpPr>
        <p:spPr>
          <a:xfrm>
            <a:off x="3316825" y="2091277"/>
            <a:ext cx="24843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400"/>
              <a:t>类型</a:t>
            </a:r>
            <a:r>
              <a:rPr b="1" lang="zh-HK" sz="1400"/>
              <a:t>：</a:t>
            </a:r>
            <a:r>
              <a:rPr b="1" lang="zh-HK" sz="1400"/>
              <a:t>待定</a:t>
            </a:r>
            <a:endParaRPr b="1" sz="1400"/>
          </a:p>
          <a:p>
            <a:pPr indent="0" lvl="0" marL="0" rtl="0" algn="l">
              <a:spcBef>
                <a:spcPts val="800"/>
              </a:spcBef>
              <a:spcAft>
                <a:spcPts val="800"/>
              </a:spcAft>
              <a:buClr>
                <a:schemeClr val="dk1"/>
              </a:buClr>
              <a:buSzPts val="1100"/>
              <a:buFont typeface="Arial"/>
              <a:buNone/>
            </a:pPr>
            <a:r>
              <a:rPr b="1" lang="zh-HK" sz="1400"/>
              <a:t>总金额：30件300元</a:t>
            </a:r>
            <a:endParaRPr sz="1400"/>
          </a:p>
        </p:txBody>
      </p:sp>
      <p:grpSp>
        <p:nvGrpSpPr>
          <p:cNvPr id="172" name="Google Shape;172;p20"/>
          <p:cNvGrpSpPr/>
          <p:nvPr/>
        </p:nvGrpSpPr>
        <p:grpSpPr>
          <a:xfrm>
            <a:off x="6022975" y="1568589"/>
            <a:ext cx="2685450" cy="3086700"/>
            <a:chOff x="6022975" y="1568589"/>
            <a:chExt cx="2685450" cy="3086700"/>
          </a:xfrm>
        </p:grpSpPr>
        <p:sp>
          <p:nvSpPr>
            <p:cNvPr id="173" name="Google Shape;173;p20"/>
            <p:cNvSpPr/>
            <p:nvPr/>
          </p:nvSpPr>
          <p:spPr>
            <a:xfrm>
              <a:off x="6022975" y="1568589"/>
              <a:ext cx="2683200" cy="308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nvSpPr>
          <p:spPr>
            <a:xfrm>
              <a:off x="6025225" y="1568600"/>
              <a:ext cx="2683200" cy="4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0"/>
          <p:cNvSpPr txBox="1"/>
          <p:nvPr>
            <p:ph idx="4294967295" type="body"/>
          </p:nvPr>
        </p:nvSpPr>
        <p:spPr>
          <a:xfrm>
            <a:off x="6107075" y="1562875"/>
            <a:ext cx="24843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chemeClr val="lt1"/>
                </a:solidFill>
              </a:rPr>
              <a:t>海报&amp;问卷</a:t>
            </a:r>
            <a:endParaRPr>
              <a:solidFill>
                <a:schemeClr val="lt1"/>
              </a:solidFill>
            </a:endParaRPr>
          </a:p>
        </p:txBody>
      </p:sp>
      <p:sp>
        <p:nvSpPr>
          <p:cNvPr id="176" name="Google Shape;176;p20"/>
          <p:cNvSpPr txBox="1"/>
          <p:nvPr>
            <p:ph idx="4294967295" type="body"/>
          </p:nvPr>
        </p:nvSpPr>
        <p:spPr>
          <a:xfrm>
            <a:off x="6105400" y="2091277"/>
            <a:ext cx="24945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1400"/>
              <a:t>海报</a:t>
            </a:r>
            <a:r>
              <a:rPr b="1" lang="zh-HK" sz="1400"/>
              <a:t>：6张共150元</a:t>
            </a:r>
            <a:endParaRPr b="1" sz="1400"/>
          </a:p>
          <a:p>
            <a:pPr indent="0" lvl="0" marL="0" rtl="0" algn="l">
              <a:spcBef>
                <a:spcPts val="800"/>
              </a:spcBef>
              <a:spcAft>
                <a:spcPts val="800"/>
              </a:spcAft>
              <a:buClr>
                <a:schemeClr val="dk1"/>
              </a:buClr>
              <a:buSzPts val="1100"/>
              <a:buFont typeface="Arial"/>
              <a:buNone/>
            </a:pPr>
            <a:r>
              <a:rPr b="1" lang="zh-HK" sz="1400"/>
              <a:t>问卷：300张共30元</a:t>
            </a:r>
            <a:endParaRPr b="1" sz="1400"/>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1"/>
          <p:cNvSpPr txBox="1"/>
          <p:nvPr>
            <p:ph idx="4294967295" type="title"/>
          </p:nvPr>
        </p:nvSpPr>
        <p:spPr>
          <a:xfrm>
            <a:off x="311700" y="546000"/>
            <a:ext cx="8520600" cy="10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a:solidFill>
                  <a:schemeClr val="lt2"/>
                </a:solidFill>
              </a:rPr>
              <a:t>致永远的一班</a:t>
            </a:r>
            <a:endParaRPr>
              <a:solidFill>
                <a:schemeClr val="lt2"/>
              </a:solidFill>
            </a:endParaRPr>
          </a:p>
        </p:txBody>
      </p:sp>
      <p:sp>
        <p:nvSpPr>
          <p:cNvPr id="182" name="Google Shape;182;p21"/>
          <p:cNvSpPr txBox="1"/>
          <p:nvPr>
            <p:ph idx="4294967295" type="body"/>
          </p:nvPr>
        </p:nvSpPr>
        <p:spPr>
          <a:xfrm>
            <a:off x="311700" y="1740096"/>
            <a:ext cx="8520600" cy="54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HK"/>
              <a:t>…期待一次成功的“情系母校”活动</a:t>
            </a:r>
            <a:endParaRPr/>
          </a:p>
        </p:txBody>
      </p:sp>
      <p:pic>
        <p:nvPicPr>
          <p:cNvPr descr="两人在烟雾弥漫的水面上划独木舟" id="183" name="Google Shape;183;p21"/>
          <p:cNvPicPr preferRelativeResize="0"/>
          <p:nvPr/>
        </p:nvPicPr>
        <p:blipFill rotWithShape="1">
          <a:blip r:embed="rId3">
            <a:alphaModFix/>
          </a:blip>
          <a:srcRect b="28021" l="0" r="11769" t="0"/>
          <a:stretch/>
        </p:blipFill>
        <p:spPr>
          <a:xfrm>
            <a:off x="74434" y="2979550"/>
            <a:ext cx="3849126" cy="2088125"/>
          </a:xfrm>
          <a:prstGeom prst="rect">
            <a:avLst/>
          </a:prstGeom>
          <a:noFill/>
          <a:ln>
            <a:noFill/>
          </a:ln>
        </p:spPr>
      </p:pic>
      <p:pic>
        <p:nvPicPr>
          <p:cNvPr descr="两只手在日落下比出爱心的形状" id="184" name="Google Shape;184;p21"/>
          <p:cNvPicPr preferRelativeResize="0"/>
          <p:nvPr/>
        </p:nvPicPr>
        <p:blipFill rotWithShape="1">
          <a:blip r:embed="rId4">
            <a:alphaModFix/>
          </a:blip>
          <a:srcRect b="0" l="8008" r="18043" t="16576"/>
          <a:stretch/>
        </p:blipFill>
        <p:spPr>
          <a:xfrm>
            <a:off x="3942326" y="2979550"/>
            <a:ext cx="2775574" cy="2088125"/>
          </a:xfrm>
          <a:prstGeom prst="rect">
            <a:avLst/>
          </a:prstGeom>
          <a:noFill/>
          <a:ln>
            <a:noFill/>
          </a:ln>
        </p:spPr>
      </p:pic>
      <p:pic>
        <p:nvPicPr>
          <p:cNvPr descr="一辆 SUV 停在一幢灰色房子前面的斜坡上" id="185" name="Google Shape;185;p21"/>
          <p:cNvPicPr preferRelativeResize="0"/>
          <p:nvPr/>
        </p:nvPicPr>
        <p:blipFill rotWithShape="1">
          <a:blip r:embed="rId5">
            <a:alphaModFix/>
          </a:blip>
          <a:srcRect b="20698" l="0" r="0" t="11833"/>
          <a:stretch/>
        </p:blipFill>
        <p:spPr>
          <a:xfrm>
            <a:off x="6739975" y="2979550"/>
            <a:ext cx="2320750" cy="2088125"/>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